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DFA"/>
    <a:srgbClr val="E8F8EB"/>
    <a:srgbClr val="BDE9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1" autoAdjust="0"/>
  </p:normalViewPr>
  <p:slideViewPr>
    <p:cSldViewPr snapToGrid="0">
      <p:cViewPr>
        <p:scale>
          <a:sx n="100" d="100"/>
          <a:sy n="100" d="100"/>
        </p:scale>
        <p:origin x="2670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27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231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982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804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778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483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425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842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4036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353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920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8C0622-C802-4472-B903-BF55A899AABA}" type="datetimeFigureOut">
              <a:rPr lang="sk-SK" smtClean="0"/>
              <a:t>15. 4. 2026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7D70E2-1676-4029-AACD-1DE7EB9F11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733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ovumpresov.sk/obchod/nabytok-sanas/" TargetMode="External"/><Relationship Id="rId13" Type="http://schemas.openxmlformats.org/officeDocument/2006/relationships/image" Target="../media/image7.jpeg"/><Relationship Id="rId3" Type="http://schemas.openxmlformats.org/officeDocument/2006/relationships/hyperlink" Target="http://www.dormisan.sk/" TargetMode="External"/><Relationship Id="rId7" Type="http://schemas.openxmlformats.org/officeDocument/2006/relationships/image" Target="../media/image4.png"/><Relationship Id="rId12" Type="http://schemas.openxmlformats.org/officeDocument/2006/relationships/hyperlink" Target="mailto:peter.Jendrichovsky@sanas.sk" TargetMode="External"/><Relationship Id="rId2" Type="http://schemas.openxmlformats.org/officeDocument/2006/relationships/hyperlink" Target="https://www.elmax.s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mailto:m.hrino@kronospan.sk" TargetMode="External"/><Relationship Id="rId5" Type="http://schemas.openxmlformats.org/officeDocument/2006/relationships/image" Target="../media/image2.png"/><Relationship Id="rId15" Type="http://schemas.openxmlformats.org/officeDocument/2006/relationships/hyperlink" Target="http://www.sanas.sk/" TargetMode="External"/><Relationship Id="rId10" Type="http://schemas.openxmlformats.org/officeDocument/2006/relationships/image" Target="../media/image6.svg"/><Relationship Id="rId4" Type="http://schemas.openxmlformats.org/officeDocument/2006/relationships/image" Target="../media/image1.png"/><Relationship Id="rId9" Type="http://schemas.openxmlformats.org/officeDocument/2006/relationships/image" Target="../media/image5.svg"/><Relationship Id="rId14" Type="http://schemas.openxmlformats.org/officeDocument/2006/relationships/hyperlink" Target="http://www.kronospan.s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lokTextu 12">
            <a:extLst>
              <a:ext uri="{FF2B5EF4-FFF2-40B4-BE49-F238E27FC236}">
                <a16:creationId xmlns:a16="http://schemas.microsoft.com/office/drawing/2014/main" id="{59BA6A5C-EF87-2F52-0897-A3C8970499B4}"/>
              </a:ext>
            </a:extLst>
          </p:cNvPr>
          <p:cNvSpPr txBox="1"/>
          <p:nvPr/>
        </p:nvSpPr>
        <p:spPr>
          <a:xfrm>
            <a:off x="14288" y="67728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600" b="1" dirty="0"/>
              <a:t>                              Road </a:t>
            </a:r>
            <a:r>
              <a:rPr lang="sk-SK" sz="3600" b="1" dirty="0" err="1"/>
              <a:t>Tour</a:t>
            </a:r>
            <a:r>
              <a:rPr lang="sk-SK" sz="3600" b="1" dirty="0"/>
              <a:t> 2026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2AAD8EAE-F5B8-504F-F71C-B9E7005A78B3}"/>
              </a:ext>
            </a:extLst>
          </p:cNvPr>
          <p:cNvSpPr txBox="1"/>
          <p:nvPr/>
        </p:nvSpPr>
        <p:spPr>
          <a:xfrm>
            <a:off x="3472331" y="7565451"/>
            <a:ext cx="3270187" cy="2246769"/>
          </a:xfrm>
          <a:prstGeom prst="rect">
            <a:avLst/>
          </a:prstGeom>
          <a:solidFill>
            <a:srgbClr val="F9FDF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endParaRPr lang="sk-SK" sz="1000" dirty="0"/>
          </a:p>
          <a:p>
            <a:pPr algn="just"/>
            <a:endParaRPr lang="sk-SK" sz="1000" dirty="0"/>
          </a:p>
          <a:p>
            <a:pPr algn="just"/>
            <a:endParaRPr lang="sk-SK" sz="1000" dirty="0"/>
          </a:p>
          <a:p>
            <a:pPr algn="just"/>
            <a:endParaRPr lang="sk-SK" sz="1000" dirty="0"/>
          </a:p>
          <a:p>
            <a:pPr algn="just"/>
            <a:endParaRPr lang="sk-SK" sz="1000" dirty="0"/>
          </a:p>
          <a:p>
            <a:pPr algn="just"/>
            <a:endParaRPr lang="sk-SK" sz="1000" dirty="0"/>
          </a:p>
          <a:p>
            <a:pPr algn="just"/>
            <a:r>
              <a:rPr lang="sk-SK" sz="1000" dirty="0"/>
              <a:t>Spoločnosť </a:t>
            </a:r>
            <a:r>
              <a:rPr lang="sk-SK" sz="1000" dirty="0" err="1"/>
              <a:t>Elmax</a:t>
            </a:r>
            <a:r>
              <a:rPr lang="sk-SK" sz="1000" dirty="0"/>
              <a:t>, a.s., ktorá pôsobí na trhu aj prostredníctvom značky </a:t>
            </a:r>
            <a:r>
              <a:rPr lang="sk-SK" sz="1000" dirty="0" err="1"/>
              <a:t>Kluge</a:t>
            </a:r>
            <a:r>
              <a:rPr lang="sk-SK" sz="1000" dirty="0"/>
              <a:t>, sa zameriava na moderné spotrebiče do domácnosti s dôrazom na kvalitu, spoľahlivosť a nadčasový dizajn. Pre architektov predstavuje silného partnera pri navrhovaní kuchýň a obytných priestorov, kde sa technológia prirodzene prepája s estetikou interiéru. </a:t>
            </a:r>
          </a:p>
          <a:p>
            <a:pPr algn="just"/>
            <a:r>
              <a:rPr lang="sk-SK" sz="1000" dirty="0"/>
              <a:t>Viac informácii: </a:t>
            </a:r>
            <a:r>
              <a:rPr lang="sk-SK" sz="1000" dirty="0">
                <a:hlinkClick r:id="rId2"/>
              </a:rPr>
              <a:t>https://www.elmax.sk/</a:t>
            </a:r>
            <a:r>
              <a:rPr lang="sk-SK" sz="1000" dirty="0"/>
              <a:t> 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498B9FDC-8D52-4A27-0ED2-BB199F3CD910}"/>
              </a:ext>
            </a:extLst>
          </p:cNvPr>
          <p:cNvSpPr txBox="1"/>
          <p:nvPr/>
        </p:nvSpPr>
        <p:spPr>
          <a:xfrm>
            <a:off x="115481" y="7565451"/>
            <a:ext cx="3270187" cy="2246769"/>
          </a:xfrm>
          <a:prstGeom prst="rect">
            <a:avLst/>
          </a:prstGeom>
          <a:solidFill>
            <a:srgbClr val="F9FDF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pPr algn="just"/>
            <a:r>
              <a:rPr lang="sk-SK" sz="1000" dirty="0"/>
              <a:t>Spoločnosť LC Manager, s.r.o., ktorá pôsobí na trhu pod značkou </a:t>
            </a:r>
            <a:r>
              <a:rPr lang="sk-SK" sz="1000" dirty="0" err="1"/>
              <a:t>Dormisan</a:t>
            </a:r>
            <a:r>
              <a:rPr lang="sk-SK" sz="1000" dirty="0"/>
              <a:t>, sa špecializuje na riešenia pre kvalitný spánok s dôrazom na prepojenie dizajnu, ergonómie a funkčnosti. Pre architektov predstavuje spoľahlivého partnera pri tvorbe moderných interiérov, kde zohráva komfort a zdravé bývanie čoraz dôležitejšiu úlohu. </a:t>
            </a:r>
          </a:p>
          <a:p>
            <a:pPr algn="just"/>
            <a:r>
              <a:rPr lang="sk-SK" sz="1000" dirty="0"/>
              <a:t>Viac informácii: </a:t>
            </a:r>
            <a:r>
              <a:rPr lang="sk-SK" sz="1000" dirty="0">
                <a:hlinkClick r:id="rId3"/>
              </a:rPr>
              <a:t>www.dormisan.sk</a:t>
            </a:r>
            <a:r>
              <a:rPr lang="sk-SK" sz="1000" dirty="0"/>
              <a:t>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533A054E-F9B4-D069-3F08-89E8754B9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413" y="7642427"/>
            <a:ext cx="2425117" cy="746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FC11E1-565E-B67D-EDA1-4D80A8662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26" y="7642427"/>
            <a:ext cx="2112296" cy="82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A915D7EE-E6D1-A343-D2E4-A51E44EF48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6" t="34273" r="8957" b="35130"/>
          <a:stretch>
            <a:fillRect/>
          </a:stretch>
        </p:blipFill>
        <p:spPr bwMode="auto">
          <a:xfrm>
            <a:off x="189476" y="39677"/>
            <a:ext cx="3122196" cy="69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48462196-25E9-D95E-9B68-3AB4654F10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791" y="959406"/>
            <a:ext cx="2977761" cy="793633"/>
          </a:xfrm>
          <a:prstGeom prst="rect">
            <a:avLst/>
          </a:prstGeom>
        </p:spPr>
      </p:pic>
      <p:sp>
        <p:nvSpPr>
          <p:cNvPr id="10" name="BlokTextu 9">
            <a:extLst>
              <a:ext uri="{FF2B5EF4-FFF2-40B4-BE49-F238E27FC236}">
                <a16:creationId xmlns:a16="http://schemas.microsoft.com/office/drawing/2014/main" id="{BBEDA1E9-FC57-901D-3534-BF174D3D4E76}"/>
              </a:ext>
            </a:extLst>
          </p:cNvPr>
          <p:cNvSpPr txBox="1"/>
          <p:nvPr/>
        </p:nvSpPr>
        <p:spPr>
          <a:xfrm>
            <a:off x="1777457" y="7239299"/>
            <a:ext cx="3303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/>
              <a:t>Na evente sa zoznámite aj s...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B8DCAFC9-99FE-4E35-BE2A-D642F43D7BF7}"/>
              </a:ext>
            </a:extLst>
          </p:cNvPr>
          <p:cNvSpPr txBox="1"/>
          <p:nvPr/>
        </p:nvSpPr>
        <p:spPr>
          <a:xfrm>
            <a:off x="1657940" y="663418"/>
            <a:ext cx="354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/>
              <a:t>v spolupráci so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E1F19883-B0DD-EBC0-5A6C-0C40C2BD6834}"/>
              </a:ext>
            </a:extLst>
          </p:cNvPr>
          <p:cNvSpPr txBox="1"/>
          <p:nvPr/>
        </p:nvSpPr>
        <p:spPr>
          <a:xfrm>
            <a:off x="115481" y="1865746"/>
            <a:ext cx="6627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/>
              <a:t>07. mája 2026, 09:00 – 12:00 hod.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1A78D0C6-CF06-26B0-44D2-2A11AC06F3C3}"/>
              </a:ext>
            </a:extLst>
          </p:cNvPr>
          <p:cNvSpPr txBox="1"/>
          <p:nvPr/>
        </p:nvSpPr>
        <p:spPr>
          <a:xfrm>
            <a:off x="115481" y="2109741"/>
            <a:ext cx="6627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hlinkClick r:id="rId8"/>
              </a:rPr>
              <a:t>Sanas showroom</a:t>
            </a:r>
            <a:r>
              <a:rPr lang="sk-SK" sz="1400" b="1" dirty="0"/>
              <a:t>, 1. posch., OC </a:t>
            </a:r>
            <a:r>
              <a:rPr lang="sk-SK" sz="1400" b="1" dirty="0" err="1"/>
              <a:t>Novum</a:t>
            </a:r>
            <a:r>
              <a:rPr lang="sk-SK" sz="1400" b="1" dirty="0"/>
              <a:t>, Prešov</a:t>
            </a:r>
          </a:p>
        </p:txBody>
      </p:sp>
      <p:pic>
        <p:nvPicPr>
          <p:cNvPr id="16" name="Grafický objekt 15" descr="Hodiny obrys">
            <a:extLst>
              <a:ext uri="{FF2B5EF4-FFF2-40B4-BE49-F238E27FC236}">
                <a16:creationId xmlns:a16="http://schemas.microsoft.com/office/drawing/2014/main" id="{42F1B734-BFC6-3F64-11E4-939CE09CCD5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46195" y="1896278"/>
            <a:ext cx="269625" cy="269625"/>
          </a:xfrm>
          <a:prstGeom prst="rect">
            <a:avLst/>
          </a:prstGeom>
        </p:spPr>
      </p:pic>
      <p:pic>
        <p:nvPicPr>
          <p:cNvPr id="18" name="Grafický objekt 17" descr="Kompas obrys">
            <a:extLst>
              <a:ext uri="{FF2B5EF4-FFF2-40B4-BE49-F238E27FC236}">
                <a16:creationId xmlns:a16="http://schemas.microsoft.com/office/drawing/2014/main" id="{9FE80A93-7993-5F52-A1C2-23542459920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9622" y="2109740"/>
            <a:ext cx="307778" cy="307778"/>
          </a:xfrm>
          <a:prstGeom prst="rect">
            <a:avLst/>
          </a:prstGeom>
        </p:spPr>
      </p:pic>
      <p:sp>
        <p:nvSpPr>
          <p:cNvPr id="19" name="BlokTextu 18">
            <a:extLst>
              <a:ext uri="{FF2B5EF4-FFF2-40B4-BE49-F238E27FC236}">
                <a16:creationId xmlns:a16="http://schemas.microsoft.com/office/drawing/2014/main" id="{D8FAEDC1-3044-1644-102F-3EF19F9C1783}"/>
              </a:ext>
            </a:extLst>
          </p:cNvPr>
          <p:cNvSpPr txBox="1"/>
          <p:nvPr/>
        </p:nvSpPr>
        <p:spPr>
          <a:xfrm>
            <a:off x="248253" y="4665999"/>
            <a:ext cx="6390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Spoločnosti </a:t>
            </a:r>
            <a:r>
              <a:rPr lang="sk-SK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Sanas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tradičný slovenský výrobca nábytku, a </a:t>
            </a:r>
            <a:r>
              <a:rPr lang="sk-SK" sz="11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Kronospan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ako silní partneri, spoločne organizujú podujatie </a:t>
            </a:r>
            <a:r>
              <a:rPr lang="sk-SK" sz="11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Kronospan</a:t>
            </a:r>
            <a:r>
              <a:rPr lang="sk-SK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Road </a:t>
            </a:r>
            <a:r>
              <a:rPr lang="sk-SK" sz="11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Tour</a:t>
            </a:r>
            <a:r>
              <a:rPr lang="sk-SK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2026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určené </a:t>
            </a:r>
            <a:r>
              <a:rPr lang="sk-SK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 architektov, interiérových dizajnérov a developerov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Podujatie sa bude konať v dizajnových priestoroch nového </a:t>
            </a:r>
            <a:r>
              <a:rPr lang="sk-SK" sz="110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showroomu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Sanas v OC </a:t>
            </a:r>
            <a:r>
              <a:rPr lang="sk-SK" sz="110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Novum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Prešove a ponúkne inšpiratívne stretnutie plné noviniek, trendov a praktických ukážok z oblasti materiálov a nábytkového dizajnu. Pozvaní účastníci sa môžu tešiť na prezentácie nových </a:t>
            </a:r>
            <a:r>
              <a:rPr lang="sk-SK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kolekcií </a:t>
            </a:r>
            <a:r>
              <a:rPr lang="sk-SK" sz="11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Kronospan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odborné diskusie, </a:t>
            </a:r>
            <a:r>
              <a:rPr lang="sk-SK" sz="110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networking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 profesionálmi z odboru a možnosť konzultovať svoje projekty priamo s odborníkmi. </a:t>
            </a:r>
            <a:r>
              <a:rPr lang="sk-SK" sz="110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Kronospan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Road </a:t>
            </a:r>
            <a:r>
              <a:rPr lang="sk-SK" sz="110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Tour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je výbornou príležitosťou na získanie nových nápadov a vytvorenie cenných pracovných kontaktov v príjemnom a tvorivom prostredí.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CBFC45B1-99A4-EA37-3560-FED8AEC5A2B5}"/>
              </a:ext>
            </a:extLst>
          </p:cNvPr>
          <p:cNvSpPr txBox="1"/>
          <p:nvPr/>
        </p:nvSpPr>
        <p:spPr>
          <a:xfrm>
            <a:off x="248253" y="6443772"/>
            <a:ext cx="63906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b="1" dirty="0">
                <a:solidFill>
                  <a:srgbClr val="FF0000"/>
                </a:solidFill>
              </a:rPr>
              <a:t>(!)</a:t>
            </a:r>
            <a:r>
              <a:rPr lang="en-US" sz="1100" b="1" dirty="0"/>
              <a:t> </a:t>
            </a:r>
            <a:r>
              <a:rPr lang="sk-SK" sz="1100" b="1" dirty="0"/>
              <a:t>RVSP:</a:t>
            </a:r>
            <a:r>
              <a:rPr lang="sk-SK" sz="1100" dirty="0"/>
              <a:t> Prosíme Vás obratom potvrdiť svoju účasť.</a:t>
            </a:r>
          </a:p>
          <a:p>
            <a:pPr algn="just"/>
            <a:r>
              <a:rPr lang="sk-SK" sz="1100" dirty="0"/>
              <a:t>Marián </a:t>
            </a:r>
            <a:r>
              <a:rPr lang="sk-SK" sz="1100" dirty="0" err="1"/>
              <a:t>Hriňo</a:t>
            </a:r>
            <a:r>
              <a:rPr lang="sk-SK" sz="1100" dirty="0"/>
              <a:t>, </a:t>
            </a:r>
            <a:r>
              <a:rPr lang="sk-SK" sz="1100" dirty="0" err="1"/>
              <a:t>Kronospan</a:t>
            </a:r>
            <a:r>
              <a:rPr lang="sk-SK" sz="1100" dirty="0"/>
              <a:t> </a:t>
            </a:r>
            <a:r>
              <a:rPr lang="sk-SK" sz="1100" dirty="0" err="1"/>
              <a:t>ambassador</a:t>
            </a:r>
            <a:r>
              <a:rPr lang="sk-SK" sz="1100" dirty="0"/>
              <a:t>, </a:t>
            </a:r>
            <a:r>
              <a:rPr lang="sk-SK" sz="1100" dirty="0">
                <a:hlinkClick r:id="rId11"/>
              </a:rPr>
              <a:t>m.hrino@kronospan.sk</a:t>
            </a:r>
            <a:r>
              <a:rPr lang="sk-SK" sz="1100" dirty="0"/>
              <a:t>, +421 905 882 447</a:t>
            </a:r>
          </a:p>
          <a:p>
            <a:pPr algn="just"/>
            <a:r>
              <a:rPr lang="sk-SK" sz="1100" dirty="0"/>
              <a:t>Peter </a:t>
            </a:r>
            <a:r>
              <a:rPr lang="sk-SK" sz="1100" dirty="0" err="1"/>
              <a:t>Jendrichovský</a:t>
            </a:r>
            <a:r>
              <a:rPr lang="sk-SK" sz="1100" dirty="0"/>
              <a:t>, </a:t>
            </a:r>
            <a:r>
              <a:rPr lang="sk-SK" sz="1100" dirty="0" err="1"/>
              <a:t>Ph.D</a:t>
            </a:r>
            <a:r>
              <a:rPr lang="sk-SK" sz="1100" dirty="0"/>
              <a:t>., obchodný riaditeľ, </a:t>
            </a:r>
            <a:r>
              <a:rPr lang="en-US" sz="1100" dirty="0">
                <a:hlinkClick r:id="rId12"/>
              </a:rPr>
              <a:t>peter.Jendrichovsky@sanas.sk</a:t>
            </a:r>
            <a:r>
              <a:rPr lang="en-US" sz="1100" dirty="0"/>
              <a:t>, +421 915 909 951</a:t>
            </a:r>
            <a:endParaRPr lang="sk-SK" sz="1100" dirty="0"/>
          </a:p>
        </p:txBody>
      </p:sp>
      <p:pic>
        <p:nvPicPr>
          <p:cNvPr id="1037" name="Picture 13">
            <a:extLst>
              <a:ext uri="{FF2B5EF4-FFF2-40B4-BE49-F238E27FC236}">
                <a16:creationId xmlns:a16="http://schemas.microsoft.com/office/drawing/2014/main" id="{5B27AF9F-BA63-DBCB-7557-DCA1334807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69" b="16029"/>
          <a:stretch>
            <a:fillRect/>
          </a:stretch>
        </p:blipFill>
        <p:spPr bwMode="auto">
          <a:xfrm>
            <a:off x="951067" y="2476751"/>
            <a:ext cx="5042528" cy="217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BlokTextu 22">
            <a:extLst>
              <a:ext uri="{FF2B5EF4-FFF2-40B4-BE49-F238E27FC236}">
                <a16:creationId xmlns:a16="http://schemas.microsoft.com/office/drawing/2014/main" id="{73834686-9710-C19B-0DF6-075FF63F1B99}"/>
              </a:ext>
            </a:extLst>
          </p:cNvPr>
          <p:cNvSpPr txBox="1"/>
          <p:nvPr/>
        </p:nvSpPr>
        <p:spPr>
          <a:xfrm>
            <a:off x="233663" y="6049840"/>
            <a:ext cx="63906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Viac sa o nás dozviete na 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  <a:hlinkClick r:id="rId14"/>
              </a:rPr>
              <a:t>www.kronospan.sk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a </a:t>
            </a:r>
            <a:r>
              <a:rPr lang="sk-SK" sz="1100" dirty="0">
                <a:solidFill>
                  <a:srgbClr val="000000"/>
                </a:solidFill>
                <a:effectLst/>
                <a:latin typeface="Aptos" panose="020B0004020202020204" pitchFamily="34" charset="0"/>
                <a:hlinkClick r:id="rId15"/>
              </a:rPr>
              <a:t>www.sanas.sk</a:t>
            </a:r>
            <a:r>
              <a:rPr lang="sk-SK" sz="1100" dirty="0">
                <a:solidFill>
                  <a:srgbClr val="000000"/>
                </a:solidFill>
                <a:latin typeface="Aptos" panose="020B0004020202020204" pitchFamily="34" charset="0"/>
              </a:rPr>
              <a:t>!</a:t>
            </a:r>
            <a:endParaRPr lang="sk-SK" sz="11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46861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í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346</Words>
  <Application>Microsoft Office PowerPoint</Application>
  <PresentationFormat>A4 (210 x 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Motív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Jendrichovsky</dc:creator>
  <cp:lastModifiedBy>Peter Jendrichovsky</cp:lastModifiedBy>
  <cp:revision>3</cp:revision>
  <dcterms:created xsi:type="dcterms:W3CDTF">2026-04-15T21:22:46Z</dcterms:created>
  <dcterms:modified xsi:type="dcterms:W3CDTF">2026-04-15T22:40:52Z</dcterms:modified>
</cp:coreProperties>
</file>